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6206" r:id="rId3"/>
    <p:sldId id="6332" r:id="rId5"/>
    <p:sldId id="6333" r:id="rId6"/>
    <p:sldId id="6296" r:id="rId7"/>
    <p:sldId id="6159" r:id="rId8"/>
    <p:sldId id="6358" r:id="rId9"/>
    <p:sldId id="6359" r:id="rId10"/>
    <p:sldId id="6297" r:id="rId11"/>
    <p:sldId id="6182" r:id="rId12"/>
    <p:sldId id="6161" r:id="rId13"/>
    <p:sldId id="6162" r:id="rId14"/>
    <p:sldId id="6164" r:id="rId15"/>
    <p:sldId id="6165" r:id="rId16"/>
    <p:sldId id="6166" r:id="rId17"/>
    <p:sldId id="6168" r:id="rId18"/>
    <p:sldId id="6169" r:id="rId19"/>
    <p:sldId id="6170" r:id="rId20"/>
    <p:sldId id="6172" r:id="rId21"/>
    <p:sldId id="6320" r:id="rId22"/>
    <p:sldId id="6174" r:id="rId23"/>
    <p:sldId id="6298" r:id="rId24"/>
    <p:sldId id="6310" r:id="rId25"/>
    <p:sldId id="6311" r:id="rId26"/>
    <p:sldId id="6312" r:id="rId27"/>
    <p:sldId id="6305" r:id="rId28"/>
    <p:sldId id="6306" r:id="rId29"/>
    <p:sldId id="6308" r:id="rId30"/>
    <p:sldId id="6309" r:id="rId31"/>
    <p:sldId id="6153" r:id="rId3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84"/>
        <p:guide pos="36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true" noRot="true" noChangeAspect="true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true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true" noRot="true" noChangeAspect="true" noTextEdit="true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true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true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true" noChangeArrowheads="true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true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true"/>
          </p:cNvPicPr>
          <p:nvPr userDrawn="true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true"/>
          </p:cNvPicPr>
          <p:nvPr userDrawn="true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true">
            <a:spLocks noChangeArrowheads="true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80604020202020204" pitchFamily="34" charset="0"/>
              <a:defRPr>
                <a:solidFill>
                  <a:schemeClr val="tx1"/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true"/>
          </p:cNvPicPr>
          <p:nvPr userDrawn="true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true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true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true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true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8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8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 hasCustomPrompt="tru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true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8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false" compatLnSpc="true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4.xml"/><Relationship Id="rId2" Type="http://schemas.openxmlformats.org/officeDocument/2006/relationships/image" Target="../media/image12.png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tags" Target="../tags/tag16.xml"/><Relationship Id="rId2" Type="http://schemas.openxmlformats.org/officeDocument/2006/relationships/image" Target="../media/image17.png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35935" y="2576195"/>
            <a:ext cx="5857240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考生线上面试操作手册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面试流程—登录页面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522605" y="1057116"/>
            <a:ext cx="83185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http://ms.haihr.com</a:t>
            </a:r>
            <a:endParaRPr lang="en-US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微信图片_2024101219240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542415"/>
            <a:ext cx="12191365" cy="53155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2042160"/>
            <a:ext cx="9225915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true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true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true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点击“启用摄像头和麦克风”后，麦克风音量检测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true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true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true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true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true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true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true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true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true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true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true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" y="1858645"/>
            <a:ext cx="5693410" cy="2491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true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84265" y="1858645"/>
            <a:ext cx="53721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true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true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面试页面。请确保左上角实时画面正常，若黑屏，请参照调试设备步骤重新完成调测。请选择安静环境面试，关闭电脑端所有与面试无关的软件，避免意外干扰和软件弹窗影响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681605"/>
            <a:ext cx="12192000" cy="36429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面试流程—进入面试开始作答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true"/>
          <p:nvPr/>
        </p:nvSpPr>
        <p:spPr>
          <a:xfrm>
            <a:off x="443865" y="1010920"/>
            <a:ext cx="114566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面试现场参见下图。离开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r>
              <a:rPr lang="zh-CN" altLang="zh-TW" kern="1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备注：不需要点击开始录制，进入面试系统后自动开启视频录制，考生面向屏幕作答即可，结束答题后可点击提交试卷，提交后不能修改。</a:t>
            </a:r>
            <a:endParaRPr lang="zh-CN" altLang="zh-TW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7783195" y="4787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考前须知—面试时间安排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64845" y="2456180"/>
          <a:ext cx="10862310" cy="2621280"/>
        </p:xfrm>
        <a:graphic>
          <a:graphicData uri="http://schemas.openxmlformats.org/drawingml/2006/table">
            <a:tbl>
              <a:tblPr firstRow="true" bandRow="true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446151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面试环节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面试日期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具体时间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环节说明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rgbClr val="425EFD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2024年10月21日—24日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上午9:00—12:00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下午14：00—17:00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设备调试环节不限制调试次数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模拟测试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2024年10月25日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上午9:30—17:00（任意时段）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模拟环节即流程测试，不计入正式面试成绩（每人仅一次模拟考试机会）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正式面试准备阶段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上午9:30—10:00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面试开始后3分钟内未能登录的考生将无法进入面试系统，视为放弃面试。</a:t>
                      </a:r>
                      <a:endParaRPr lang="zh-CN" altLang="en-US" sz="170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正式面试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2024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</a:t>
                      </a:r>
                      <a:r>
                        <a:rPr lang="en-US" altLang="zh-CN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26</a:t>
                      </a:r>
                      <a:r>
                        <a:rPr lang="zh-CN" altLang="en-US" sz="17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endParaRPr lang="zh-CN" altLang="en-US" sz="17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700" b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上午10:00—10:10</a:t>
                      </a:r>
                      <a:endParaRPr lang="zh-CN" altLang="en-US" sz="17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false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true"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true"/>
          <p:nvPr>
            <p:custDataLst>
              <p:tags r:id="rId2"/>
            </p:custDataLst>
          </p:nvPr>
        </p:nvSpPr>
        <p:spPr>
          <a:xfrm>
            <a:off x="2308225" y="1580515"/>
            <a:ext cx="7575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425EFD"/>
                </a:solidFill>
              </a:rPr>
              <a:t>本次面试分为调试阶段，模拟测试和正式面试三个环节</a:t>
            </a:r>
            <a:endParaRPr lang="zh-CN" altLang="en-US" sz="2400" b="1">
              <a:solidFill>
                <a:srgbClr val="425EFD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true"/>
          <p:nvPr/>
        </p:nvSpPr>
        <p:spPr>
          <a:xfrm>
            <a:off x="47688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面试成绩</a:t>
            </a:r>
            <a:r>
              <a:rPr 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将</a:t>
            </a:r>
            <a:r>
              <a:rPr 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通过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包头市人力资源和社会保障局官网“事业单位公开招聘信息”专栏公布</a:t>
            </a:r>
            <a:r>
              <a:rPr lang="zh-TW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 </a:t>
            </a:r>
            <a:r>
              <a:rPr lang="zh-CN" altLang="zh-TW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chemeClr val="tx1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true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19250" y="2139950"/>
            <a:ext cx="823595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常见问题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true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true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true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true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true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true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true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true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true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true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true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true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true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true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true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考前须知—面试形式说明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直接连接符 27"/>
          <p:cNvSpPr/>
          <p:nvPr>
            <p:custDataLst>
              <p:tags r:id="rId1"/>
            </p:custDataLst>
          </p:nvPr>
        </p:nvSpPr>
        <p:spPr>
          <a:xfrm>
            <a:off x="2506345" y="443611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 dirty="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0" name="直接连接符 29"/>
          <p:cNvSpPr/>
          <p:nvPr>
            <p:custDataLst>
              <p:tags r:id="rId2"/>
            </p:custDataLst>
          </p:nvPr>
        </p:nvSpPr>
        <p:spPr>
          <a:xfrm>
            <a:off x="2506345" y="3161030"/>
            <a:ext cx="2249805" cy="0"/>
          </a:xfrm>
          <a:prstGeom prst="line">
            <a:avLst/>
          </a:prstGeom>
          <a:ln>
            <a:solidFill>
              <a:srgbClr val="FFFFFF">
                <a:lumMod val="85000"/>
              </a:srgbClr>
            </a:solidFill>
            <a:miter lim="400000"/>
          </a:ln>
        </p:spPr>
        <p:txBody>
          <a:bodyPr anchor="ctr"/>
          <a:p>
            <a:pPr algn="ctr">
              <a:lnSpc>
                <a:spcPct val="120000"/>
              </a:lnSpc>
            </a:pPr>
            <a:endParaRPr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2" name="文本框 1"/>
          <p:cNvSpPr txBox="true"/>
          <p:nvPr>
            <p:custDataLst>
              <p:tags r:id="rId3"/>
            </p:custDataLst>
          </p:nvPr>
        </p:nvSpPr>
        <p:spPr>
          <a:xfrm>
            <a:off x="2270125" y="4513580"/>
            <a:ext cx="804862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面试中</a:t>
            </a:r>
            <a:r>
              <a:rPr lang="en-US" altLang="zh-CN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考生答题要求</a:t>
            </a:r>
            <a:endParaRPr lang="zh-CN" altLang="en-US" sz="2000" b="1" spc="300">
              <a:solidFill>
                <a:srgbClr val="425EFD"/>
              </a:solidFill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2" name="文本框 31"/>
          <p:cNvSpPr txBox="true"/>
          <p:nvPr>
            <p:custDataLst>
              <p:tags r:id="rId4"/>
            </p:custDataLst>
          </p:nvPr>
        </p:nvSpPr>
        <p:spPr>
          <a:xfrm>
            <a:off x="2270125" y="5025390"/>
            <a:ext cx="8030845" cy="106934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sym typeface="Arial" panose="02080604020202020204" pitchFamily="34" charset="0"/>
              </a:rPr>
              <a:t>面试统一使用国家通用语言答题，对不按要求作答的，按零分处理。</a:t>
            </a: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面试题目会同时出现在电脑屏幕上，请考生按照先后顺序依次作答，每题作答完毕需说明“回答完毕”。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29" name="文本框 28"/>
          <p:cNvSpPr txBox="true"/>
          <p:nvPr>
            <p:custDataLst>
              <p:tags r:id="rId5"/>
            </p:custDataLst>
          </p:nvPr>
        </p:nvSpPr>
        <p:spPr>
          <a:xfrm>
            <a:off x="2270125" y="3233420"/>
            <a:ext cx="8116570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面试中</a:t>
            </a:r>
            <a:r>
              <a:rPr lang="en-US" altLang="zh-CN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80604020202020204" pitchFamily="34" charset="0"/>
              </a:rPr>
              <a:t>考生答题时长</a:t>
            </a:r>
            <a:endParaRPr lang="zh-CN" altLang="en-US" sz="2000" b="1" spc="300">
              <a:solidFill>
                <a:srgbClr val="425EF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5" name="文本框 34"/>
          <p:cNvSpPr txBox="true"/>
          <p:nvPr>
            <p:custDataLst>
              <p:tags r:id="rId6"/>
            </p:custDataLst>
          </p:nvPr>
        </p:nvSpPr>
        <p:spPr>
          <a:xfrm>
            <a:off x="2270125" y="3744595"/>
            <a:ext cx="8098790" cy="61468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2道题目，面试时长10分钟（10:00线上面试系统自动开始录制答题视频，10:10结束录制）。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36" name="文本框 35"/>
          <p:cNvSpPr txBox="true"/>
          <p:nvPr>
            <p:custDataLst>
              <p:tags r:id="rId7"/>
            </p:custDataLst>
          </p:nvPr>
        </p:nvSpPr>
        <p:spPr>
          <a:xfrm>
            <a:off x="2270125" y="1952625"/>
            <a:ext cx="8133715" cy="45085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false">
            <a:normAutofit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面试前</a:t>
            </a:r>
            <a:r>
              <a:rPr lang="en-US" altLang="zh-CN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-</a:t>
            </a:r>
            <a:r>
              <a:rPr lang="zh-CN" altLang="en-US" sz="2000" b="1" spc="300">
                <a:solidFill>
                  <a:srgbClr val="425EFD"/>
                </a:solidFill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考生登录方式</a:t>
            </a:r>
            <a:endParaRPr lang="zh-CN" altLang="en-US" sz="2000" b="1" spc="300">
              <a:solidFill>
                <a:srgbClr val="425EFD"/>
              </a:solidFill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43" name="文本框 42"/>
          <p:cNvSpPr txBox="true"/>
          <p:nvPr>
            <p:custDataLst>
              <p:tags r:id="rId8"/>
            </p:custDataLst>
          </p:nvPr>
        </p:nvSpPr>
        <p:spPr>
          <a:xfrm>
            <a:off x="2270125" y="2464435"/>
            <a:ext cx="8134350" cy="614680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Arial" panose="02080604020202020204" pitchFamily="34" charset="0"/>
                <a:ea typeface="微软雅黑" panose="020B0503020204020204" pitchFamily="34" charset="-122"/>
                <a:sym typeface="Arial" panose="02080604020202020204" pitchFamily="34" charset="0"/>
              </a:rPr>
              <a:t>考生通过电脑端登录线上面试系统并录制答题视频，手机端作为副机位辅助录像。</a:t>
            </a:r>
            <a:endParaRPr lang="zh-CN" altLang="en-US" sz="1400" spc="150">
              <a:latin typeface="Arial" panose="02080604020202020204" pitchFamily="34" charset="0"/>
              <a:ea typeface="微软雅黑" panose="020B0503020204020204" pitchFamily="34" charset="-122"/>
              <a:sym typeface="Arial" panose="02080604020202020204" pitchFamily="34" charset="0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3494405" y="1276985"/>
            <a:ext cx="520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425EFD"/>
                </a:solidFill>
                <a:sym typeface="+mn-ea"/>
              </a:rPr>
              <a:t>本次线上面试采用结构化面试方式</a:t>
            </a:r>
            <a:endParaRPr lang="zh-CN" altLang="en-US" sz="2400" b="1">
              <a:solidFill>
                <a:srgbClr val="425EFD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面试前准备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72072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电脑内存放一张身份证（护照/居住证等有效证件）照片，以备面试前公安系统识别不通过时监考老师人工核查身份。一张空白草稿纸和写字笔。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20256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887095"/>
            <a:ext cx="1185672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考生应严格按照面试通知的时间提前30分钟进入面试系统，进行设备及网络调试及人脸公安身份核验，因未能及时做设备及网络调试影响面试的，考生自行负责。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</a:rPr>
              <a:t>未参加模拟测试、因个人设备、网络等问题影响正式面试录制或无法参加正式面试录制的考生，责任由考生自负。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考生进入面试系统后，不得以任何方式透露本人的姓名、考号、毕业院校、身份、经历等个人信息，否则按违规违纪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面试环节中，为确保流程顺利进行，考生需事先确认设备电量充足且网络连接稳定。此外，考生应在正式面试前，关闭电脑上所有非面试相关的应用程序，包括但不限于聊天软件、多媒体播放程序、其他网页浏览器等，以维护面试界面的纯净与流畅。若因考生未遵循此规定，导致面试过程中出现弹窗、卡顿等影响面试进程或被系统误判为违纪的情况，相关责任应由考生自行承担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为不影响声音收录，面试视频录制时请禁止使用耳机，并关闭手机蓝牙；手机请勿放置在电脑等其他电子产品旁边。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true"/>
          <p:nvPr/>
        </p:nvSpPr>
        <p:spPr>
          <a:xfrm>
            <a:off x="167640" y="887095"/>
            <a:ext cx="1185672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面试过程中设置了切屏限制，考生若切屏超过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次,单次切屏超过</a:t>
            </a:r>
            <a:r>
              <a:rPr lang="zh-CN" altLang="en-US" sz="17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秒，将无法再进入面试，请面试前务必关闭无关网站和软件。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</a:t>
            </a:r>
            <a:r>
              <a:rPr lang="zh-CN" altLang="en-US" sz="1700" dirty="0">
                <a:latin typeface="微软雅黑" panose="020B0503020204020204" pitchFamily="34" charset="-122"/>
              </a:rPr>
              <a:t>面试系统后台实时监控，全程电脑桌面录屏、电脑pc摄像头录像，手机副摄像头录像，请注意自己的仪容仪表和行为举止。在面试期间禁止对面试内容进行拍照、截屏或录屏，因此导致系统卡顿、退出、判为违纪的，所造成的后果由考生自行承担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8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考生不能穿有纽扣的衣服，手机副机位视角要露出双手，开考前请在电脑摄像头下将草稿纸正反面进行展示。</a:t>
            </a:r>
            <a:endParaRPr lang="zh-CN" altLang="en-US" sz="1700" dirty="0">
              <a:latin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9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b="1" u="sng" dirty="0">
                <a:latin typeface="微软雅黑" panose="020B0503020204020204" pitchFamily="34" charset="-122"/>
                <a:sym typeface="+mn-ea"/>
              </a:rPr>
              <a:t>正式面试仅允许作答1次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，一旦作答完成将不能再返回修改，面试时间包含读题与思考时间、作答时间。答题限制时间到，系统将强制结束面试，面试作答完毕后，请务必在倒计时结束前完成面试答题。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sym typeface="+mn-ea"/>
              </a:rPr>
              <a:t>10</a:t>
            </a:r>
            <a:r>
              <a:rPr lang="zh-CN" altLang="en-US" sz="1700" b="1" dirty="0">
                <a:latin typeface="微软雅黑" panose="020B0503020204020204" pitchFamily="34" charset="-122"/>
                <a:sym typeface="+mn-ea"/>
              </a:rPr>
              <a:t>、</a:t>
            </a:r>
            <a:r>
              <a:rPr lang="zh-CN" altLang="en-US" sz="1700" dirty="0">
                <a:latin typeface="微软雅黑" panose="020B0503020204020204" pitchFamily="34" charset="-122"/>
                <a:sym typeface="+mn-ea"/>
              </a:rPr>
              <a:t>面试过程中，因设备硬件故障、系统更新、断电断网等问题导致面试无法正常进行的，面试时间不做延长。若因此导致面试作答数据无法正常提交，考生应在面试结束后30分钟内联系技术服务热线4008703077，否则由考生自行承担后果。</a:t>
            </a:r>
            <a:endParaRPr lang="zh-CN" altLang="en-US" sz="1700" dirty="0">
              <a:latin typeface="微软雅黑" panose="020B0503020204020204" pitchFamily="34" charset="-122"/>
              <a:sym typeface="+mn-ea"/>
            </a:endParaRPr>
          </a:p>
          <a:p>
            <a:pPr marL="266700" algn="just">
              <a:lnSpc>
                <a:spcPct val="200000"/>
              </a:lnSpc>
            </a:pPr>
            <a:endParaRPr lang="zh-CN" altLang="en-US" sz="1700" dirty="0">
              <a:latin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考生须知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80604020202020204" pitchFamily="34" charset="0"/>
              </a:rPr>
              <a:t>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8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面试流程—总体流程一览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93345" y="1911985"/>
            <a:ext cx="12098655" cy="30333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8016_2*l_h_a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  <p:tag name="KSO_WM_DIAGRAM_VIRTUALLY_FRAME" val="{&quot;height&quot;:326.15,&quot;left&quot;:178.75,&quot;top&quot;:153.75,&quot;width&quot;:640.5}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8016_2*l_h_f*1_1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14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8016_2*l_i*1_2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8016_2*l_i*1_1"/>
  <p:tag name="KSO_WM_TEMPLATE_CATEGORY" val="diagram"/>
  <p:tag name="KSO_WM_TEMPLATE_INDEX" val="20188016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8016_2*l_h_a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  <p:tag name="KSO_WM_DIAGRAM_VIRTUALLY_FRAME" val="{&quot;height&quot;:326.15,&quot;left&quot;:178.75,&quot;top&quot;:153.75,&quot;width&quot;:640.5}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8016_2*l_h_f*1_3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8016_2*l_h_a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  <p:tag name="KSO_WM_DIAGRAM_VIRTUALLY_FRAME" val="{&quot;height&quot;:326.15,&quot;left&quot;:178.75,&quot;top&quot;:153.75,&quot;width&quot;:640.5}"/>
</p:tagLst>
</file>

<file path=ppt/tags/tag9.xml><?xml version="1.0" encoding="utf-8"?>
<p:tagLst xmlns:p="http://schemas.openxmlformats.org/presentationml/2006/main"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8016_2*l_h_f*1_2_1"/>
  <p:tag name="KSO_WM_TEMPLATE_CATEGORY" val="diagram"/>
  <p:tag name="KSO_WM_TEMPLATE_INDEX" val="20188016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TEXT_FILL_FORE_SCHEMECOLOR_INDEX" val="13"/>
  <p:tag name="KSO_WM_UNIT_TEXT_FILL_TYPE" val="1"/>
  <p:tag name="KSO_WM_DIAGRAM_VIRTUALLY_FRAME" val="{&quot;height&quot;:326.15,&quot;left&quot;:178.75,&quot;top&quot;:153.75,&quot;width&quot;:640.5}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3954</Words>
  <Application>WPS 演示</Application>
  <PresentationFormat>宽屏</PresentationFormat>
  <Paragraphs>212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微软雅黑</vt:lpstr>
      <vt:lpstr>方正黑体_GBK</vt:lpstr>
      <vt:lpstr>等线</vt:lpstr>
      <vt:lpstr>汉仪中宋简</vt:lpstr>
      <vt:lpstr>等线 Light</vt:lpstr>
      <vt:lpstr>Calibri</vt:lpstr>
      <vt:lpstr>仿宋_GB2312</vt:lpstr>
      <vt:lpstr>宋体</vt:lpstr>
      <vt:lpstr>Arial Unicode MS</vt:lpstr>
      <vt:lpstr>DejaVu Sans</vt:lpstr>
      <vt:lpstr>方正书宋_GBK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user</cp:lastModifiedBy>
  <cp:revision>5262</cp:revision>
  <cp:lastPrinted>2024-10-12T11:49:50Z</cp:lastPrinted>
  <dcterms:created xsi:type="dcterms:W3CDTF">2024-10-12T11:49:50Z</dcterms:created>
  <dcterms:modified xsi:type="dcterms:W3CDTF">2024-10-12T11:49:50Z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2052-11.8.2.10386</vt:lpwstr>
  </property>
  <property fmtid="{D5CDD505-2E9C-101B-9397-08002B2CF9AE}" pid="3" name="ICV">
    <vt:lpwstr>8CF525032CE57786F0310A677475696E_43</vt:lpwstr>
  </property>
</Properties>
</file>