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3" r:id="rId3"/>
    <p:sldId id="264" r:id="rId4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1" userDrawn="1">
          <p15:clr>
            <a:srgbClr val="A4A3A4"/>
          </p15:clr>
        </p15:guide>
        <p15:guide id="2" pos="28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21"/>
        <p:guide pos="2895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 indent="-342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Rectangle 4"/>
          <p:cNvSpPr>
            <a:spLocks noGrp="1"/>
          </p:cNvSpPr>
          <p:nvPr>
            <p:ph type="dt" sz="half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/>
          </p:cNvSpPr>
          <p:nvPr>
            <p:ph type="ftr" sz="quarte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/>
          </p:cNvSpPr>
          <p:nvPr>
            <p:ph type="sldNum" sz="quarter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074" name="表格 3073"/>
          <p:cNvGraphicFramePr/>
          <p:nvPr/>
        </p:nvGraphicFramePr>
        <p:xfrm>
          <a:off x="180975" y="477838"/>
          <a:ext cx="8860155" cy="6272213"/>
        </p:xfrm>
        <a:graphic>
          <a:graphicData uri="http://schemas.openxmlformats.org/drawingml/2006/table">
            <a:tbl>
              <a:tblPr/>
              <a:tblGrid>
                <a:gridCol w="1300480"/>
                <a:gridCol w="904875"/>
                <a:gridCol w="207645"/>
                <a:gridCol w="770255"/>
                <a:gridCol w="1134745"/>
                <a:gridCol w="1301750"/>
                <a:gridCol w="862330"/>
                <a:gridCol w="733425"/>
                <a:gridCol w="207645"/>
                <a:gridCol w="1437005"/>
              </a:tblGrid>
              <a:tr h="494030"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</a:rPr>
                        <a:t>姓 名</a:t>
                      </a:r>
                      <a:endParaRPr lang="zh-CN" altLang="en-US" sz="1400" b="1">
                        <a:latin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</a:rPr>
                        <a:t>张三</a:t>
                      </a:r>
                      <a:endParaRPr lang="zh-CN" altLang="en-US" sz="1400" b="1">
                        <a:latin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性 别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男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出生年月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（岁）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>
                          <a:latin typeface="宋体" panose="02010600030101010101" pitchFamily="2" charset="-122"/>
                        </a:rPr>
                        <a:t>1990.03</a:t>
                      </a:r>
                      <a:endParaRPr lang="en-US" altLang="zh-CN" sz="1400" b="1">
                        <a:latin typeface="宋体" panose="02010600030101010101" pitchFamily="2" charset="-122"/>
                      </a:endParaRPr>
                    </a:p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</a:rPr>
                        <a:t>（</a:t>
                      </a:r>
                      <a:r>
                        <a:rPr lang="en-US" altLang="zh-CN" sz="1400" b="1">
                          <a:latin typeface="宋体" panose="02010600030101010101" pitchFamily="2" charset="-122"/>
                        </a:rPr>
                        <a:t>31</a:t>
                      </a:r>
                      <a:r>
                        <a:rPr lang="zh-CN" altLang="en-US" sz="1400" b="1">
                          <a:latin typeface="宋体" panose="02010600030101010101" pitchFamily="2" charset="-122"/>
                        </a:rPr>
                        <a:t>岁）</a:t>
                      </a:r>
                      <a:endParaRPr lang="zh-CN" altLang="en-US" sz="1400" b="1">
                        <a:latin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4" gridSpan="2"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</a:rPr>
                        <a:t>电</a:t>
                      </a:r>
                      <a:endParaRPr lang="zh-CN" altLang="en-US" sz="1400" b="1">
                        <a:latin typeface="宋体" panose="02010600030101010101" pitchFamily="2" charset="-122"/>
                      </a:endParaRPr>
                    </a:p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</a:rPr>
                        <a:t>子</a:t>
                      </a:r>
                      <a:endParaRPr lang="zh-CN" altLang="en-US" sz="1400" b="1">
                        <a:latin typeface="宋体" panose="02010600030101010101" pitchFamily="2" charset="-122"/>
                      </a:endParaRPr>
                    </a:p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</a:rPr>
                        <a:t>照</a:t>
                      </a:r>
                      <a:endParaRPr lang="zh-CN" altLang="en-US" sz="1400" b="1">
                        <a:latin typeface="宋体" panose="02010600030101010101" pitchFamily="2" charset="-122"/>
                      </a:endParaRPr>
                    </a:p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</a:rPr>
                        <a:t>片</a:t>
                      </a:r>
                      <a:endParaRPr lang="zh-CN" altLang="en-US" sz="1400" b="1">
                        <a:latin typeface="宋体" panose="02010600030101010101" pitchFamily="2" charset="-122"/>
                      </a:endParaRPr>
                    </a:p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</a:rPr>
                        <a:t>（必填，底色无限。）</a:t>
                      </a:r>
                      <a:endParaRPr lang="zh-CN" altLang="en-US" sz="1400" b="1">
                        <a:latin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</a:tr>
              <a:tr h="409575"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</a:rPr>
                        <a:t>民 族</a:t>
                      </a:r>
                      <a:endParaRPr lang="zh-CN" altLang="en-US" sz="1400" b="1">
                        <a:latin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</a:rPr>
                        <a:t>汉族</a:t>
                      </a:r>
                      <a:endParaRPr lang="zh-CN" altLang="en-US" sz="1400" b="1">
                        <a:latin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籍 贯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</a:rPr>
                        <a:t>广东惠东</a:t>
                      </a:r>
                      <a:endParaRPr lang="zh-CN" altLang="en-US" sz="1400" b="1">
                        <a:latin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出 生 地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广东陆丰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gridSpan="2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518160"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</a:rPr>
                        <a:t>入 党</a:t>
                      </a:r>
                      <a:endParaRPr lang="zh-CN" altLang="en-US" sz="1400" b="1">
                        <a:latin typeface="宋体" panose="02010600030101010101" pitchFamily="2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</a:rPr>
                        <a:t>时 间</a:t>
                      </a:r>
                      <a:endParaRPr lang="zh-CN" altLang="en-US" sz="1400" b="1">
                        <a:latin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 dirty="0">
                          <a:latin typeface="宋体" panose="02010600030101010101" pitchFamily="2" charset="-122"/>
                        </a:rPr>
                        <a:t>2020.06</a:t>
                      </a:r>
                      <a:endParaRPr lang="en-US" altLang="zh-CN" sz="1400" b="1" dirty="0">
                        <a:latin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参加工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作时间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 dirty="0">
                          <a:latin typeface="宋体" panose="02010600030101010101" pitchFamily="2" charset="-122"/>
                        </a:rPr>
                        <a:t>2013.09</a:t>
                      </a:r>
                      <a:endParaRPr lang="en-US" altLang="zh-CN" sz="1400" b="1" dirty="0">
                        <a:latin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个人身份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公务员</a:t>
                      </a:r>
                      <a:r>
                        <a:rPr lang="en-US" altLang="zh-CN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/</a:t>
                      </a: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事业干部</a:t>
                      </a:r>
                      <a:r>
                        <a:rPr lang="en-US" altLang="zh-CN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/</a:t>
                      </a: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干部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gridSpan="2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518160"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 dirty="0">
                          <a:latin typeface="宋体" panose="02010600030101010101" pitchFamily="2" charset="-122"/>
                        </a:rPr>
                        <a:t>专业技术</a:t>
                      </a:r>
                      <a:endParaRPr lang="zh-CN" altLang="en-US" sz="1400" b="1" dirty="0">
                        <a:latin typeface="宋体" panose="02010600030101010101" pitchFamily="2" charset="-122"/>
                      </a:endParaRPr>
                    </a:p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 dirty="0">
                          <a:latin typeface="宋体" panose="02010600030101010101" pitchFamily="2" charset="-122"/>
                        </a:rPr>
                        <a:t>职称</a:t>
                      </a:r>
                      <a:r>
                        <a:rPr lang="en-US" altLang="zh-CN" sz="1400" b="1" dirty="0">
                          <a:latin typeface="宋体" panose="02010600030101010101" pitchFamily="2" charset="-122"/>
                        </a:rPr>
                        <a:t>/</a:t>
                      </a:r>
                      <a:r>
                        <a:rPr lang="zh-CN" altLang="en-US" sz="1400" b="1" dirty="0">
                          <a:latin typeface="宋体" panose="02010600030101010101" pitchFamily="2" charset="-122"/>
                        </a:rPr>
                        <a:t>资格</a:t>
                      </a:r>
                      <a:endParaRPr lang="zh-CN" altLang="en-US" sz="1400" b="1" dirty="0">
                        <a:latin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健康状况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健康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  <a:tabLst>
                          <a:tab pos="1163955" algn="r"/>
                        </a:tabLst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电话号码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  <a:tabLst>
                          <a:tab pos="1163955" algn="r"/>
                        </a:tabLst>
                      </a:pPr>
                      <a:r>
                        <a:rPr lang="en-US" altLang="zh-CN" sz="1400" b="1" dirty="0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138XXXXXXXX</a:t>
                      </a:r>
                      <a:endParaRPr lang="en-US" altLang="zh-CN" sz="1400" b="1" dirty="0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gridSpan="2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33070"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</a:rPr>
                        <a:t>身  高</a:t>
                      </a:r>
                      <a:endParaRPr lang="zh-CN" altLang="en-US" sz="1400" b="1">
                        <a:latin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 dirty="0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172cm</a:t>
                      </a:r>
                      <a:endParaRPr lang="en-US" altLang="zh-CN" sz="1400" b="1" dirty="0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体  重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 dirty="0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55kg</a:t>
                      </a:r>
                      <a:endParaRPr lang="en-US" altLang="zh-CN" sz="1400" b="1" dirty="0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  <a:tabLst>
                          <a:tab pos="1163955" algn="r"/>
                        </a:tabLst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婚姻状况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  <a:tabLst>
                          <a:tab pos="1163955" algn="r"/>
                        </a:tabLst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已婚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14400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  <a:tabLst>
                          <a:tab pos="1163955" algn="r"/>
                        </a:tabLst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个人特长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8255" lvl="0" indent="-1905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游泳</a:t>
                      </a:r>
                      <a:endParaRPr lang="zh-CN" altLang="en-US" sz="1400" b="1"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 rowSpan="2"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</a:rPr>
                        <a:t>学历</a:t>
                      </a:r>
                      <a:endParaRPr lang="zh-CN" altLang="en-US" sz="1400" b="1">
                        <a:latin typeface="宋体" panose="02010600030101010101" pitchFamily="2" charset="-122"/>
                      </a:endParaRPr>
                    </a:p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</a:rPr>
                        <a:t>学位</a:t>
                      </a:r>
                      <a:endParaRPr lang="zh-CN" altLang="en-US" sz="1400" b="1">
                        <a:latin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全日制教育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</a:rPr>
                        <a:t>大学</a:t>
                      </a:r>
                      <a:endParaRPr lang="zh-CN" altLang="en-US" sz="1400" b="1">
                        <a:latin typeface="宋体" panose="02010600030101010101" pitchFamily="2" charset="-122"/>
                      </a:endParaRPr>
                    </a:p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</a:rPr>
                        <a:t>文学学士</a:t>
                      </a:r>
                      <a:endParaRPr lang="zh-CN" altLang="en-US" sz="1400" b="1">
                        <a:latin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毕业院校系及专业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>
                          <a:latin typeface="宋体" panose="02010600030101010101" pitchFamily="2" charset="-122"/>
                        </a:rPr>
                        <a:t>XX</a:t>
                      </a:r>
                      <a:r>
                        <a:rPr lang="zh-CN" altLang="en-US" sz="1400" b="1">
                          <a:latin typeface="宋体" panose="02010600030101010101" pitchFamily="2" charset="-122"/>
                        </a:rPr>
                        <a:t>大学文学院汉语言文学专业</a:t>
                      </a:r>
                      <a:endParaRPr lang="zh-CN" altLang="en-US" sz="1400" b="1">
                        <a:latin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51816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在职教育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研究生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文学硕士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毕业院校系及专业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>
                          <a:latin typeface="宋体" panose="02010600030101010101" pitchFamily="2" charset="-122"/>
                          <a:sym typeface="+mn-ea"/>
                        </a:rPr>
                        <a:t>XX</a:t>
                      </a:r>
                      <a:r>
                        <a:rPr lang="zh-CN" altLang="en-US" sz="1400" b="1">
                          <a:latin typeface="宋体" panose="02010600030101010101" pitchFamily="2" charset="-122"/>
                          <a:sym typeface="+mn-ea"/>
                        </a:rPr>
                        <a:t>大学文学院文艺学专业</a:t>
                      </a:r>
                      <a:endParaRPr lang="zh-CN" altLang="en-US" sz="1400" b="1">
                        <a:latin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08940"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</a:rPr>
                        <a:t>原单位职务</a:t>
                      </a:r>
                      <a:endParaRPr lang="zh-CN" altLang="en-US" sz="1400" b="1">
                        <a:latin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>
                          <a:latin typeface="宋体" panose="02010600030101010101" pitchFamily="2" charset="-122"/>
                        </a:rPr>
                        <a:t>XX</a:t>
                      </a:r>
                      <a:r>
                        <a:rPr lang="zh-CN" altLang="en-US" sz="1400" b="1">
                          <a:latin typeface="宋体" panose="02010600030101010101" pitchFamily="2" charset="-122"/>
                        </a:rPr>
                        <a:t>省</a:t>
                      </a:r>
                      <a:r>
                        <a:rPr lang="en-US" altLang="zh-CN" sz="1400" b="1">
                          <a:latin typeface="宋体" panose="02010600030101010101" pitchFamily="2" charset="-122"/>
                        </a:rPr>
                        <a:t>XX</a:t>
                      </a:r>
                      <a:r>
                        <a:rPr lang="zh-CN" altLang="en-US" sz="1400" b="1">
                          <a:latin typeface="宋体" panose="02010600030101010101" pitchFamily="2" charset="-122"/>
                        </a:rPr>
                        <a:t>市</a:t>
                      </a:r>
                      <a:r>
                        <a:rPr lang="en-US" altLang="zh-CN" sz="1400" b="1">
                          <a:latin typeface="宋体" panose="02010600030101010101" pitchFamily="2" charset="-122"/>
                        </a:rPr>
                        <a:t>XX</a:t>
                      </a:r>
                      <a:r>
                        <a:rPr lang="zh-CN" altLang="en-US" sz="1400" b="1">
                          <a:latin typeface="宋体" panose="02010600030101010101" pitchFamily="2" charset="-122"/>
                        </a:rPr>
                        <a:t>局一级科员</a:t>
                      </a:r>
                      <a:endParaRPr lang="zh-CN" altLang="en-US" sz="1400" b="1">
                        <a:latin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10845"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</a:rPr>
                        <a:t>拟调单位职务</a:t>
                      </a:r>
                      <a:endParaRPr lang="zh-CN" altLang="en-US" sz="1400" b="1">
                        <a:latin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018665"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</a:rPr>
                        <a:t>简</a:t>
                      </a:r>
                      <a:endParaRPr lang="zh-CN" altLang="en-US" sz="1400" b="1">
                        <a:latin typeface="宋体" panose="02010600030101010101" pitchFamily="2" charset="-122"/>
                      </a:endParaRPr>
                    </a:p>
                    <a:p>
                      <a:pPr marL="0" lvl="0" indent="0" algn="ctr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</a:rPr>
                        <a:t>历</a:t>
                      </a:r>
                      <a:endParaRPr lang="zh-CN" altLang="en-US" sz="1400" b="1">
                        <a:latin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15000"/>
                        </a:lnSpc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 dirty="0">
                          <a:latin typeface="宋体" panose="02010600030101010101" pitchFamily="2" charset="-122"/>
                        </a:rPr>
                        <a:t>2009.09—2013.07  </a:t>
                      </a:r>
                      <a:r>
                        <a:rPr lang="en-US" altLang="zh-CN" sz="1400" b="1">
                          <a:latin typeface="宋体" panose="02010600030101010101" pitchFamily="2" charset="-122"/>
                          <a:sym typeface="+mn-ea"/>
                        </a:rPr>
                        <a:t>XX</a:t>
                      </a:r>
                      <a:r>
                        <a:rPr lang="zh-CN" altLang="en-US" sz="1400" b="1">
                          <a:latin typeface="宋体" panose="02010600030101010101" pitchFamily="2" charset="-122"/>
                          <a:sym typeface="+mn-ea"/>
                        </a:rPr>
                        <a:t>大学文学院汉语言文学专业学习；</a:t>
                      </a:r>
                      <a:endParaRPr lang="zh-CN" altLang="en-US" sz="1400" b="1">
                        <a:latin typeface="宋体" panose="02010600030101010101" pitchFamily="2" charset="-122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 dirty="0">
                          <a:latin typeface="宋体" panose="02010600030101010101" pitchFamily="2" charset="-122"/>
                        </a:rPr>
                        <a:t>2013.07—2013.09  </a:t>
                      </a:r>
                      <a:r>
                        <a:rPr lang="zh-CN" altLang="en-US" sz="1400" b="1" dirty="0">
                          <a:latin typeface="宋体" panose="02010600030101010101" pitchFamily="2" charset="-122"/>
                        </a:rPr>
                        <a:t>在家待业；</a:t>
                      </a:r>
                      <a:endParaRPr lang="zh-CN" altLang="en-US" sz="1400" b="1" dirty="0">
                        <a:latin typeface="宋体" panose="02010600030101010101" pitchFamily="2" charset="-122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 dirty="0">
                          <a:latin typeface="宋体" panose="02010600030101010101" pitchFamily="2" charset="-122"/>
                          <a:sym typeface="+mn-ea"/>
                        </a:rPr>
                        <a:t>2013.09—2014.09  </a:t>
                      </a:r>
                      <a:r>
                        <a:rPr lang="en-US" altLang="zh-CN" sz="1400" b="1">
                          <a:latin typeface="宋体" panose="02010600030101010101" pitchFamily="2" charset="-122"/>
                          <a:sym typeface="+mn-ea"/>
                        </a:rPr>
                        <a:t>XX</a:t>
                      </a:r>
                      <a:r>
                        <a:rPr lang="zh-CN" altLang="en-US" sz="1400" b="1">
                          <a:latin typeface="宋体" panose="02010600030101010101" pitchFamily="2" charset="-122"/>
                          <a:sym typeface="+mn-ea"/>
                        </a:rPr>
                        <a:t>省</a:t>
                      </a:r>
                      <a:r>
                        <a:rPr lang="en-US" altLang="zh-CN" sz="1400" b="1">
                          <a:latin typeface="宋体" panose="02010600030101010101" pitchFamily="2" charset="-122"/>
                          <a:sym typeface="+mn-ea"/>
                        </a:rPr>
                        <a:t>XX</a:t>
                      </a:r>
                      <a:r>
                        <a:rPr lang="zh-CN" altLang="en-US" sz="1400" b="1">
                          <a:latin typeface="宋体" panose="02010600030101010101" pitchFamily="2" charset="-122"/>
                          <a:sym typeface="+mn-ea"/>
                        </a:rPr>
                        <a:t>市</a:t>
                      </a:r>
                      <a:r>
                        <a:rPr lang="en-US" altLang="zh-CN" sz="1400" b="1">
                          <a:latin typeface="宋体" panose="02010600030101010101" pitchFamily="2" charset="-122"/>
                          <a:sym typeface="+mn-ea"/>
                        </a:rPr>
                        <a:t>XX</a:t>
                      </a:r>
                      <a:r>
                        <a:rPr lang="zh-CN" altLang="en-US" sz="1400" b="1">
                          <a:latin typeface="宋体" panose="02010600030101010101" pitchFamily="2" charset="-122"/>
                          <a:sym typeface="+mn-ea"/>
                        </a:rPr>
                        <a:t>局试用期人员</a:t>
                      </a:r>
                      <a:r>
                        <a:rPr lang="zh-CN" altLang="en-US" sz="1400" b="1" dirty="0">
                          <a:latin typeface="宋体" panose="02010600030101010101" pitchFamily="2" charset="-122"/>
                          <a:sym typeface="+mn-ea"/>
                        </a:rPr>
                        <a:t>；</a:t>
                      </a:r>
                      <a:endParaRPr lang="zh-CN" altLang="en-US" sz="1400" b="1" dirty="0">
                        <a:latin typeface="宋体" panose="02010600030101010101" pitchFamily="2" charset="-122"/>
                        <a:sym typeface="+mn-ea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 dirty="0">
                          <a:latin typeface="宋体" panose="02010600030101010101" pitchFamily="2" charset="-122"/>
                          <a:sym typeface="+mn-ea"/>
                        </a:rPr>
                        <a:t>2014.09—2019.06  </a:t>
                      </a:r>
                      <a:r>
                        <a:rPr lang="en-US" altLang="zh-CN" sz="1400" b="1">
                          <a:latin typeface="宋体" panose="02010600030101010101" pitchFamily="2" charset="-122"/>
                          <a:sym typeface="+mn-ea"/>
                        </a:rPr>
                        <a:t>XX</a:t>
                      </a:r>
                      <a:r>
                        <a:rPr lang="zh-CN" altLang="en-US" sz="1400" b="1">
                          <a:latin typeface="宋体" panose="02010600030101010101" pitchFamily="2" charset="-122"/>
                          <a:sym typeface="+mn-ea"/>
                        </a:rPr>
                        <a:t>省</a:t>
                      </a:r>
                      <a:r>
                        <a:rPr lang="en-US" altLang="zh-CN" sz="1400" b="1">
                          <a:latin typeface="宋体" panose="02010600030101010101" pitchFamily="2" charset="-122"/>
                          <a:sym typeface="+mn-ea"/>
                        </a:rPr>
                        <a:t>XX</a:t>
                      </a:r>
                      <a:r>
                        <a:rPr lang="zh-CN" altLang="en-US" sz="1400" b="1">
                          <a:latin typeface="宋体" panose="02010600030101010101" pitchFamily="2" charset="-122"/>
                          <a:sym typeface="+mn-ea"/>
                        </a:rPr>
                        <a:t>市</a:t>
                      </a:r>
                      <a:r>
                        <a:rPr lang="en-US" altLang="zh-CN" sz="1400" b="1">
                          <a:latin typeface="宋体" panose="02010600030101010101" pitchFamily="2" charset="-122"/>
                          <a:sym typeface="+mn-ea"/>
                        </a:rPr>
                        <a:t>XX</a:t>
                      </a:r>
                      <a:r>
                        <a:rPr lang="zh-CN" altLang="en-US" sz="1400" b="1">
                          <a:latin typeface="宋体" panose="02010600030101010101" pitchFamily="2" charset="-122"/>
                          <a:sym typeface="+mn-ea"/>
                        </a:rPr>
                        <a:t>局科员（其间：</a:t>
                      </a:r>
                      <a:r>
                        <a:rPr lang="en-US" altLang="zh-CN" sz="1400" b="1">
                          <a:latin typeface="宋体" panose="02010600030101010101" pitchFamily="2" charset="-122"/>
                          <a:sym typeface="+mn-ea"/>
                        </a:rPr>
                        <a:t>2015.09—2017.07</a:t>
                      </a:r>
                      <a:r>
                        <a:rPr lang="zh-CN" altLang="en-US" sz="1400" b="1">
                          <a:latin typeface="宋体" panose="02010600030101010101" pitchFamily="2" charset="-122"/>
                          <a:sym typeface="+mn-ea"/>
                        </a:rPr>
                        <a:t>参加</a:t>
                      </a:r>
                      <a:r>
                        <a:rPr lang="en-US" altLang="zh-CN" sz="1400" b="1">
                          <a:latin typeface="宋体" panose="02010600030101010101" pitchFamily="2" charset="-122"/>
                          <a:sym typeface="+mn-ea"/>
                        </a:rPr>
                        <a:t>XX</a:t>
                      </a:r>
                      <a:r>
                        <a:rPr lang="zh-CN" altLang="en-US" sz="1400" b="1">
                          <a:latin typeface="宋体" panose="02010600030101010101" pitchFamily="2" charset="-122"/>
                          <a:sym typeface="+mn-ea"/>
                        </a:rPr>
                        <a:t>大学文学院文艺学专</a:t>
                      </a:r>
                      <a:endParaRPr lang="zh-CN" altLang="en-US" sz="1400" b="1">
                        <a:latin typeface="宋体" panose="02010600030101010101" pitchFamily="2" charset="-122"/>
                        <a:sym typeface="+mn-ea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+mn-ea"/>
                        </a:rPr>
                        <a:t> </a:t>
                      </a:r>
                      <a:r>
                        <a:rPr lang="en-US" altLang="zh-CN" sz="1400" b="1">
                          <a:latin typeface="宋体" panose="02010600030101010101" pitchFamily="2" charset="-122"/>
                          <a:sym typeface="+mn-ea"/>
                        </a:rPr>
                        <a:t>                 </a:t>
                      </a:r>
                      <a:r>
                        <a:rPr lang="zh-CN" altLang="en-US" sz="1400" b="1">
                          <a:latin typeface="宋体" panose="02010600030101010101" pitchFamily="2" charset="-122"/>
                          <a:sym typeface="+mn-ea"/>
                        </a:rPr>
                        <a:t>业硕士研究生班学习并毕业）；</a:t>
                      </a:r>
                      <a:endParaRPr lang="zh-CN" altLang="en-US" sz="1400" b="1">
                        <a:latin typeface="宋体" panose="02010600030101010101" pitchFamily="2" charset="-122"/>
                        <a:sym typeface="+mn-ea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>
                          <a:latin typeface="宋体" panose="02010600030101010101" pitchFamily="2" charset="-122"/>
                          <a:sym typeface="+mn-ea"/>
                        </a:rPr>
                        <a:t>2019.06—         XX</a:t>
                      </a:r>
                      <a:r>
                        <a:rPr lang="zh-CN" altLang="en-US" sz="1400" b="1">
                          <a:latin typeface="宋体" panose="02010600030101010101" pitchFamily="2" charset="-122"/>
                          <a:sym typeface="+mn-ea"/>
                        </a:rPr>
                        <a:t>省</a:t>
                      </a:r>
                      <a:r>
                        <a:rPr lang="en-US" altLang="zh-CN" sz="1400" b="1">
                          <a:latin typeface="宋体" panose="02010600030101010101" pitchFamily="2" charset="-122"/>
                          <a:sym typeface="+mn-ea"/>
                        </a:rPr>
                        <a:t>XX</a:t>
                      </a:r>
                      <a:r>
                        <a:rPr lang="zh-CN" altLang="en-US" sz="1400" b="1">
                          <a:latin typeface="宋体" panose="02010600030101010101" pitchFamily="2" charset="-122"/>
                          <a:sym typeface="+mn-ea"/>
                        </a:rPr>
                        <a:t>市</a:t>
                      </a:r>
                      <a:r>
                        <a:rPr lang="en-US" altLang="zh-CN" sz="1400" b="1">
                          <a:latin typeface="宋体" panose="02010600030101010101" pitchFamily="2" charset="-122"/>
                          <a:sym typeface="+mn-ea"/>
                        </a:rPr>
                        <a:t>XX</a:t>
                      </a:r>
                      <a:r>
                        <a:rPr lang="zh-CN" altLang="en-US" sz="1400" b="1">
                          <a:latin typeface="宋体" panose="02010600030101010101" pitchFamily="2" charset="-122"/>
                          <a:sym typeface="+mn-ea"/>
                        </a:rPr>
                        <a:t>局一级科员。</a:t>
                      </a:r>
                      <a:endParaRPr lang="zh-CN" altLang="en-US" sz="1400" b="1" dirty="0">
                        <a:latin typeface="宋体" panose="02010600030101010101" pitchFamily="2" charset="-122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400" b="1" dirty="0">
                        <a:latin typeface="宋体" panose="02010600030101010101" pitchFamily="2" charset="-122"/>
                      </a:endParaRPr>
                    </a:p>
                  </a:txBody>
                  <a:tcPr vert="horz" anchor="t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20" name="Rectangle 62"/>
          <p:cNvSpPr/>
          <p:nvPr/>
        </p:nvSpPr>
        <p:spPr>
          <a:xfrm>
            <a:off x="179388" y="46038"/>
            <a:ext cx="8832850" cy="433387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zh-CN" altLang="en-US" sz="2200" dirty="0">
                <a:latin typeface="方正小标宋_GBK" panose="03000509000000000000" pitchFamily="1" charset="-122"/>
                <a:ea typeface="方正小标宋_GBK" panose="03000509000000000000" pitchFamily="1" charset="-122"/>
              </a:rPr>
              <a:t>个人基本情况表</a:t>
            </a:r>
            <a:endParaRPr lang="zh-CN" altLang="en-US" sz="2200" dirty="0">
              <a:latin typeface="方正小标宋_GBK" panose="03000509000000000000" pitchFamily="1" charset="-122"/>
              <a:ea typeface="方正小标宋_GBK" panose="03000509000000000000" pitchFamily="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098" name="表格 4097"/>
          <p:cNvGraphicFramePr/>
          <p:nvPr/>
        </p:nvGraphicFramePr>
        <p:xfrm>
          <a:off x="466725" y="692150"/>
          <a:ext cx="8196263" cy="5351463"/>
        </p:xfrm>
        <a:graphic>
          <a:graphicData uri="http://schemas.openxmlformats.org/drawingml/2006/table">
            <a:tbl>
              <a:tblPr/>
              <a:tblGrid>
                <a:gridCol w="636588"/>
                <a:gridCol w="706437"/>
                <a:gridCol w="946150"/>
                <a:gridCol w="1039813"/>
                <a:gridCol w="996950"/>
                <a:gridCol w="1055687"/>
                <a:gridCol w="2814638"/>
              </a:tblGrid>
              <a:tr h="517525">
                <a:tc rowSpan="9"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家庭</a:t>
                      </a:r>
                      <a:endParaRPr lang="zh-CN" altLang="en-US" sz="1400" b="1">
                        <a:latin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情况（父母、兄弟姐妹及在仲恺区工作的重要社会关系）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称谓</a:t>
                      </a:r>
                      <a:r>
                        <a:rPr lang="zh-CN" altLang="en-US" sz="1400" b="1">
                          <a:latin typeface="宋体" panose="02010600030101010101" pitchFamily="2" charset="-122"/>
                        </a:rPr>
                        <a:t> </a:t>
                      </a:r>
                      <a:endParaRPr lang="zh-CN" altLang="en-US" sz="1400" b="1">
                        <a:latin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姓名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出生年月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政治面貌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籍贯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工作（学习）单位及职务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妻子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ts val="22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XXX</a:t>
                      </a:r>
                      <a:endParaRPr lang="en-US" altLang="zh-CN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>
                          <a:latin typeface="宋体" panose="02010600030101010101" pitchFamily="2" charset="-122"/>
                          <a:sym typeface="+mn-ea"/>
                        </a:rPr>
                        <a:t>1990.03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群众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+mn-ea"/>
                        </a:rPr>
                        <a:t>江西瑞金</a:t>
                      </a:r>
                      <a:endParaRPr lang="zh-CN" altLang="en-US" sz="1400" b="1">
                        <a:latin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l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>
                          <a:sym typeface="+mn-ea"/>
                        </a:rPr>
                        <a:t>XX</a:t>
                      </a:r>
                      <a:r>
                        <a:rPr lang="zh-CN" altLang="en-US" sz="1400" b="1">
                          <a:sym typeface="+mn-ea"/>
                        </a:rPr>
                        <a:t>省</a:t>
                      </a:r>
                      <a:r>
                        <a:rPr lang="en-US" altLang="zh-CN" sz="1400" b="1">
                          <a:sym typeface="+mn-ea"/>
                        </a:rPr>
                        <a:t>XX</a:t>
                      </a:r>
                      <a:r>
                        <a:rPr lang="zh-CN" altLang="en-US" sz="1400" b="1">
                          <a:sym typeface="+mn-ea"/>
                        </a:rPr>
                        <a:t>市</a:t>
                      </a:r>
                      <a:r>
                        <a:rPr lang="en-US" altLang="zh-CN" sz="1400" b="1">
                          <a:sym typeface="+mn-ea"/>
                        </a:rPr>
                        <a:t>XX</a:t>
                      </a:r>
                      <a:r>
                        <a:rPr lang="zh-CN" altLang="en-US" sz="1400" b="1">
                          <a:sym typeface="+mn-ea"/>
                        </a:rPr>
                        <a:t>局一级科员</a:t>
                      </a:r>
                      <a:endParaRPr lang="zh-CN" altLang="en-US" sz="1400" b="1">
                        <a:latin typeface="宋体" panose="02010600030101010101" pitchFamily="2" charset="-122"/>
                        <a:sym typeface="+mn-ea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儿子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lnSpc>
                          <a:spcPts val="2200"/>
                        </a:lnSpc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XXX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2020.01</a:t>
                      </a:r>
                      <a:endParaRPr lang="en-US" altLang="zh-CN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群众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+mn-ea"/>
                        </a:rPr>
                        <a:t>广东惠东</a:t>
                      </a:r>
                      <a:endParaRPr lang="zh-CN" altLang="en-US" sz="1400" b="1" dirty="0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l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学龄前儿童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父亲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XXX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1968.02</a:t>
                      </a:r>
                      <a:endParaRPr lang="en-US" altLang="zh-CN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中共党员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+mn-ea"/>
                        </a:rPr>
                        <a:t>广东惠东</a:t>
                      </a:r>
                      <a:endParaRPr lang="zh-CN" altLang="en-US" sz="1400" b="1">
                        <a:latin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l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>
                          <a:sym typeface="+mn-ea"/>
                        </a:rPr>
                        <a:t>XX</a:t>
                      </a:r>
                      <a:r>
                        <a:rPr lang="zh-CN" altLang="en-US" sz="1400" b="1">
                          <a:sym typeface="+mn-ea"/>
                        </a:rPr>
                        <a:t>省</a:t>
                      </a:r>
                      <a:r>
                        <a:rPr lang="en-US" altLang="zh-CN" sz="1400" b="1">
                          <a:sym typeface="+mn-ea"/>
                        </a:rPr>
                        <a:t>XX</a:t>
                      </a:r>
                      <a:r>
                        <a:rPr lang="zh-CN" altLang="en-US" sz="1400" b="1">
                          <a:sym typeface="+mn-ea"/>
                        </a:rPr>
                        <a:t>市</a:t>
                      </a:r>
                      <a:r>
                        <a:rPr lang="en-US" altLang="zh-CN" sz="1400" b="1">
                          <a:sym typeface="+mn-ea"/>
                        </a:rPr>
                        <a:t>XX</a:t>
                      </a:r>
                      <a:r>
                        <a:rPr lang="zh-CN" altLang="en-US" sz="1400" b="1">
                          <a:sym typeface="+mn-ea"/>
                        </a:rPr>
                        <a:t>公司业务经理</a:t>
                      </a:r>
                      <a:endParaRPr lang="zh-CN" altLang="en-US" sz="1400" b="1">
                        <a:latin typeface="宋体" panose="02010600030101010101" pitchFamily="2" charset="-122"/>
                        <a:sym typeface="+mn-ea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7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母亲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XXX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1968.03</a:t>
                      </a:r>
                      <a:endParaRPr lang="en-US" altLang="zh-CN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群众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+mn-ea"/>
                        </a:rPr>
                        <a:t>广东惠东</a:t>
                      </a:r>
                      <a:endParaRPr lang="zh-CN" altLang="en-US" sz="1400" b="1">
                        <a:latin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l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>
                          <a:sym typeface="+mn-ea"/>
                        </a:rPr>
                        <a:t>XX</a:t>
                      </a:r>
                      <a:r>
                        <a:rPr lang="zh-CN" altLang="en-US" sz="1400" b="1">
                          <a:sym typeface="+mn-ea"/>
                        </a:rPr>
                        <a:t>省</a:t>
                      </a:r>
                      <a:r>
                        <a:rPr lang="en-US" altLang="zh-CN" sz="1400" b="1">
                          <a:sym typeface="+mn-ea"/>
                        </a:rPr>
                        <a:t>XX</a:t>
                      </a:r>
                      <a:r>
                        <a:rPr lang="zh-CN" altLang="en-US" sz="1400" b="1">
                          <a:sym typeface="+mn-ea"/>
                        </a:rPr>
                        <a:t>市</a:t>
                      </a:r>
                      <a:r>
                        <a:rPr lang="en-US" altLang="zh-CN" sz="1400" b="1">
                          <a:sym typeface="+mn-ea"/>
                        </a:rPr>
                        <a:t>XX</a:t>
                      </a:r>
                      <a:r>
                        <a:rPr lang="zh-CN" altLang="en-US" sz="1400" b="1">
                          <a:sym typeface="+mn-ea"/>
                        </a:rPr>
                        <a:t>饭店服务员</a:t>
                      </a:r>
                      <a:endParaRPr lang="zh-CN" altLang="en-US" sz="1400" b="1">
                        <a:latin typeface="宋体" panose="02010600030101010101" pitchFamily="2" charset="-122"/>
                        <a:sym typeface="+mn-ea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岳父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XXX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68400" marR="68400" marT="0" marB="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1962.05</a:t>
                      </a:r>
                      <a:endParaRPr lang="en-US" altLang="zh-CN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群众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</a:rPr>
                        <a:t>江西瑞金</a:t>
                      </a:r>
                      <a:endParaRPr lang="zh-CN" altLang="en-US" sz="1400" b="1">
                        <a:latin typeface="宋体" panose="02010600030101010101" pitchFamily="2" charset="-122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l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>
                          <a:sym typeface="+mn-ea"/>
                        </a:rPr>
                        <a:t>XX</a:t>
                      </a:r>
                      <a:r>
                        <a:rPr lang="zh-CN" altLang="en-US" sz="1400" b="1">
                          <a:sym typeface="+mn-ea"/>
                        </a:rPr>
                        <a:t>省</a:t>
                      </a:r>
                      <a:r>
                        <a:rPr lang="en-US" altLang="zh-CN" sz="1400" b="1">
                          <a:sym typeface="+mn-ea"/>
                        </a:rPr>
                        <a:t>XX</a:t>
                      </a:r>
                      <a:r>
                        <a:rPr lang="zh-CN" altLang="en-US" sz="1400" b="1">
                          <a:sym typeface="+mn-ea"/>
                        </a:rPr>
                        <a:t>市服装批发个体户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岳母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XXX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1963.08</a:t>
                      </a:r>
                      <a:endParaRPr lang="en-US" altLang="zh-CN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群众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+mn-ea"/>
                        </a:rPr>
                        <a:t>江西瑞金</a:t>
                      </a:r>
                      <a:endParaRPr lang="en-US" altLang="x-none" sz="1400" b="1" dirty="0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l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>
                          <a:sym typeface="+mn-ea"/>
                        </a:rPr>
                        <a:t>XX</a:t>
                      </a:r>
                      <a:r>
                        <a:rPr lang="zh-CN" altLang="en-US" sz="1400" b="1">
                          <a:sym typeface="+mn-ea"/>
                        </a:rPr>
                        <a:t>省</a:t>
                      </a:r>
                      <a:r>
                        <a:rPr lang="en-US" altLang="zh-CN" sz="1400" b="1">
                          <a:sym typeface="+mn-ea"/>
                        </a:rPr>
                        <a:t>XX</a:t>
                      </a:r>
                      <a:r>
                        <a:rPr lang="zh-CN" altLang="en-US" sz="1400" b="1">
                          <a:sym typeface="+mn-ea"/>
                        </a:rPr>
                        <a:t>市</a:t>
                      </a:r>
                      <a:r>
                        <a:rPr lang="en-US" altLang="zh-CN" sz="1400" b="1">
                          <a:sym typeface="+mn-ea"/>
                        </a:rPr>
                        <a:t>XX</a:t>
                      </a:r>
                      <a:r>
                        <a:rPr lang="zh-CN" altLang="en-US" sz="1400" b="1">
                          <a:sym typeface="+mn-ea"/>
                        </a:rPr>
                        <a:t>小区家庭主妇</a:t>
                      </a:r>
                      <a:endParaRPr lang="zh-CN" altLang="en-US" sz="1400" b="1">
                        <a:latin typeface="宋体" panose="02010600030101010101" pitchFamily="2" charset="-122"/>
                        <a:sym typeface="+mn-ea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姐姐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XXX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1988.02</a:t>
                      </a:r>
                      <a:endParaRPr lang="en-US" altLang="zh-CN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群众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+mn-ea"/>
                        </a:rPr>
                        <a:t>广东惠东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l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>
                          <a:sym typeface="+mn-ea"/>
                        </a:rPr>
                        <a:t>XX</a:t>
                      </a:r>
                      <a:r>
                        <a:rPr lang="zh-CN" altLang="en-US" sz="1400" b="1">
                          <a:sym typeface="+mn-ea"/>
                        </a:rPr>
                        <a:t>省</a:t>
                      </a:r>
                      <a:r>
                        <a:rPr lang="en-US" altLang="zh-CN" sz="1400" b="1">
                          <a:sym typeface="+mn-ea"/>
                        </a:rPr>
                        <a:t>XX</a:t>
                      </a:r>
                      <a:r>
                        <a:rPr lang="zh-CN" altLang="en-US" sz="1400" b="1">
                          <a:sym typeface="+mn-ea"/>
                        </a:rPr>
                        <a:t>市</a:t>
                      </a:r>
                      <a:r>
                        <a:rPr lang="en-US" altLang="zh-CN" sz="1400" b="1">
                          <a:sym typeface="+mn-ea"/>
                        </a:rPr>
                        <a:t>XX</a:t>
                      </a:r>
                      <a:r>
                        <a:rPr lang="zh-CN" altLang="en-US" sz="1400" b="1">
                          <a:sym typeface="+mn-ea"/>
                        </a:rPr>
                        <a:t>公司职员</a:t>
                      </a:r>
                      <a:endParaRPr lang="zh-CN" altLang="en-US" sz="1400" b="1">
                        <a:latin typeface="宋体" panose="02010600030101010101" pitchFamily="2" charset="-122"/>
                        <a:sym typeface="+mn-ea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zh-CN" altLang="en-US" sz="1400" b="1">
                          <a:latin typeface="宋体" panose="02010600030101010101" pitchFamily="2" charset="-122"/>
                          <a:sym typeface="Arial" panose="020B0604020202020204" pitchFamily="34" charset="0"/>
                        </a:rPr>
                        <a:t>住址</a:t>
                      </a:r>
                      <a:endParaRPr lang="zh-CN" altLang="en-US" sz="1400" b="1">
                        <a:latin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 wrap="square"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zh-CN" sz="1400" b="1"/>
                        <a:t>XX</a:t>
                      </a:r>
                      <a:r>
                        <a:rPr lang="zh-CN" altLang="en-US" sz="1400" b="1"/>
                        <a:t>市</a:t>
                      </a:r>
                      <a:r>
                        <a:rPr lang="en-US" altLang="zh-CN" sz="1400" b="1"/>
                        <a:t>XX</a:t>
                      </a:r>
                      <a:r>
                        <a:rPr lang="zh-CN" altLang="en-US" sz="1400" b="1"/>
                        <a:t>区</a:t>
                      </a:r>
                      <a:r>
                        <a:rPr lang="en-US" altLang="zh-CN" sz="1400" b="1"/>
                        <a:t>XX</a:t>
                      </a:r>
                      <a:r>
                        <a:rPr lang="zh-CN" altLang="en-US" sz="1400" b="1"/>
                        <a:t>小区</a:t>
                      </a:r>
                      <a:r>
                        <a:rPr lang="en-US" altLang="zh-CN" sz="1400" b="1"/>
                        <a:t>XX</a:t>
                      </a:r>
                      <a:r>
                        <a:rPr lang="zh-CN" altLang="en-US" sz="1400" b="1"/>
                        <a:t>栋</a:t>
                      </a:r>
                      <a:r>
                        <a:rPr lang="en-US" altLang="zh-CN" sz="1400" b="1"/>
                        <a:t>XX</a:t>
                      </a:r>
                      <a:r>
                        <a:rPr lang="zh-CN" altLang="en-US" sz="1400" b="1"/>
                        <a:t>房</a:t>
                      </a:r>
                      <a:endParaRPr lang="zh-CN" altLang="en-US" sz="1400" b="1"/>
                    </a:p>
                  </a:txBody>
                  <a:tcPr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50" name="文本框 1"/>
          <p:cNvSpPr txBox="1"/>
          <p:nvPr/>
        </p:nvSpPr>
        <p:spPr>
          <a:xfrm>
            <a:off x="395288" y="6043613"/>
            <a:ext cx="8294687" cy="30638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14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本人承诺本表所填写的内容真实、准确，无弄虚作假。</a:t>
            </a:r>
            <a:r>
              <a:rPr lang="en-US" altLang="zh-CN" sz="14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                    </a:t>
            </a:r>
            <a:r>
              <a:rPr lang="zh-CN" altLang="en-US" sz="14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承诺人：</a:t>
            </a:r>
            <a:endParaRPr lang="zh-CN" altLang="en-US" sz="14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7793be7c-5cb6-405c-b9ca-5d133bd1429e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3149</Words>
  <Application>WPS 演示</Application>
  <PresentationFormat>在屏幕上显示</PresentationFormat>
  <Paragraphs>421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方正小标宋_GBK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Tian</dc:creator>
  <cp:lastModifiedBy>hg</cp:lastModifiedBy>
  <cp:revision>62</cp:revision>
  <dcterms:created xsi:type="dcterms:W3CDTF">2011-09-13T11:12:00Z</dcterms:created>
  <dcterms:modified xsi:type="dcterms:W3CDTF">2024-02-27T04:18:37Z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2052-12.1.0.16388</vt:lpwstr>
  </property>
  <property fmtid="{D5CDD505-2E9C-101B-9397-08002B2CF9AE}" pid="3" name="ICV">
    <vt:lpwstr>FECF6E2612764F08A22DB90ED79AA0F2_13</vt:lpwstr>
  </property>
</Properties>
</file>