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44" y="-78"/>
      </p:cViewPr>
      <p:guideLst>
        <p:guide orient="horz" pos="2162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false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false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true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true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1029" name="页脚占位符 1028"/>
          <p:cNvSpPr>
            <a:spLocks noGrp="true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1030" name="灯片编号占位符 1029"/>
          <p:cNvSpPr>
            <a:spLocks noGrp="true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组合 3074"/>
          <p:cNvGrpSpPr/>
          <p:nvPr/>
        </p:nvGrpSpPr>
        <p:grpSpPr>
          <a:xfrm>
            <a:off x="2759710" y="1071307"/>
            <a:ext cx="4359910" cy="5725733"/>
            <a:chOff x="1651" y="-65"/>
            <a:chExt cx="6866" cy="9031"/>
          </a:xfrm>
        </p:grpSpPr>
        <p:sp>
          <p:nvSpPr>
            <p:cNvPr id="2050" name="圆角矩形 3075"/>
            <p:cNvSpPr/>
            <p:nvPr/>
          </p:nvSpPr>
          <p:spPr>
            <a:xfrm>
              <a:off x="3492" y="-65"/>
              <a:ext cx="2925" cy="85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80604020202020204" pitchFamily="34" charset="0"/>
                  <a:ea typeface="宋体" pitchFamily="2" charset="-122"/>
                </a:rPr>
                <a:t>打开中小学教师资格考试网，点击右下角报名系统，选择相应省份登陆</a:t>
              </a:r>
              <a:endParaRPr lang="zh-CN" altLang="en-US" sz="1000">
                <a:latin typeface="Arial" panose="02080604020202020204" pitchFamily="34" charset="0"/>
                <a:ea typeface="宋体" pitchFamily="2" charset="-122"/>
              </a:endParaRPr>
            </a:p>
          </p:txBody>
        </p:sp>
        <p:sp>
          <p:nvSpPr>
            <p:cNvPr id="2051" name="圆角矩形 3076"/>
            <p:cNvSpPr/>
            <p:nvPr/>
          </p:nvSpPr>
          <p:spPr>
            <a:xfrm>
              <a:off x="1817" y="136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r>
                <a:rPr lang="zh-CN" altLang="en-US" sz="1000" dirty="0" smtClean="0">
                  <a:latin typeface="Arial" panose="02080604020202020204" pitchFamily="34" charset="0"/>
                  <a:ea typeface="宋体" pitchFamily="2" charset="-122"/>
                </a:rPr>
                <a:t>参加</a:t>
              </a:r>
              <a:r>
                <a:rPr lang="en-US" altLang="zh-CN" sz="1000" dirty="0" smtClean="0">
                  <a:latin typeface="Arial" panose="02080604020202020204" pitchFamily="34" charset="0"/>
                  <a:ea typeface="宋体" pitchFamily="2" charset="-122"/>
                </a:rPr>
                <a:t>2021</a:t>
              </a:r>
              <a:r>
                <a:rPr lang="zh-CN" altLang="en-US" sz="1000" dirty="0" smtClean="0">
                  <a:latin typeface="Arial" panose="02080604020202020204" pitchFamily="34" charset="0"/>
                  <a:ea typeface="宋体" pitchFamily="2" charset="-122"/>
                </a:rPr>
                <a:t>年上半年笔试合格的考生直接</a:t>
              </a:r>
              <a:r>
                <a:rPr lang="zh-CN" altLang="en-US" sz="1000" dirty="0">
                  <a:latin typeface="Arial" panose="02080604020202020204" pitchFamily="34" charset="0"/>
                  <a:ea typeface="宋体" pitchFamily="2" charset="-122"/>
                </a:rPr>
                <a:t>输入身份证号、密码登陆</a:t>
              </a:r>
              <a:endParaRPr lang="zh-CN" altLang="en-US" sz="1000" dirty="0">
                <a:latin typeface="Arial" panose="02080604020202020204" pitchFamily="34" charset="0"/>
                <a:ea typeface="宋体" pitchFamily="2" charset="-122"/>
              </a:endParaRPr>
            </a:p>
          </p:txBody>
        </p:sp>
        <p:sp>
          <p:nvSpPr>
            <p:cNvPr id="2052" name="圆角矩形 3077"/>
            <p:cNvSpPr/>
            <p:nvPr/>
          </p:nvSpPr>
          <p:spPr>
            <a:xfrm>
              <a:off x="5796" y="136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r>
                <a:rPr lang="en-US" altLang="zh-CN" sz="1000" dirty="0" smtClean="0">
                  <a:latin typeface="Arial" panose="02080604020202020204" pitchFamily="34" charset="0"/>
                  <a:ea typeface="宋体" pitchFamily="2" charset="-122"/>
                </a:rPr>
                <a:t>2021</a:t>
              </a:r>
              <a:r>
                <a:rPr lang="zh-CN" altLang="en-US" sz="1000" dirty="0" smtClean="0">
                  <a:latin typeface="Arial" panose="02080604020202020204" pitchFamily="34" charset="0"/>
                  <a:ea typeface="宋体" pitchFamily="2" charset="-122"/>
                </a:rPr>
                <a:t>上半年之前笔试合格的考生请</a:t>
              </a:r>
              <a:r>
                <a:rPr lang="zh-CN" altLang="en-US" sz="1000" dirty="0">
                  <a:latin typeface="Arial" panose="02080604020202020204" pitchFamily="34" charset="0"/>
                  <a:ea typeface="宋体" pitchFamily="2" charset="-122"/>
                </a:rPr>
                <a:t>重新注册后登陆</a:t>
              </a:r>
              <a:endParaRPr lang="zh-CN" altLang="en-US" sz="1000" dirty="0">
                <a:latin typeface="Arial" panose="02080604020202020204" pitchFamily="34" charset="0"/>
                <a:ea typeface="宋体" pitchFamily="2" charset="-122"/>
              </a:endParaRPr>
            </a:p>
          </p:txBody>
        </p:sp>
        <p:sp>
          <p:nvSpPr>
            <p:cNvPr id="2053" name="圆角矩形 3078"/>
            <p:cNvSpPr/>
            <p:nvPr/>
          </p:nvSpPr>
          <p:spPr>
            <a:xfrm>
              <a:off x="1651" y="2792"/>
              <a:ext cx="2721" cy="8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en-US" altLang="zh-CN" sz="1000" dirty="0" smtClean="0">
                <a:latin typeface="Arial" panose="02080604020202020204" pitchFamily="34" charset="0"/>
                <a:ea typeface="宋体" pitchFamily="2" charset="-122"/>
              </a:endParaRPr>
            </a:p>
            <a:p>
              <a:pPr algn="ctr"/>
              <a:r>
                <a:rPr lang="zh-CN" altLang="en-US" sz="1000" dirty="0" smtClean="0">
                  <a:latin typeface="Arial" panose="02080604020202020204" pitchFamily="34" charset="0"/>
                  <a:ea typeface="宋体" pitchFamily="2" charset="-122"/>
                </a:rPr>
                <a:t>选择</a:t>
              </a:r>
              <a:r>
                <a:rPr lang="zh-CN" altLang="en-US" sz="1000" dirty="0">
                  <a:latin typeface="Arial" panose="02080604020202020204" pitchFamily="34" charset="0"/>
                  <a:ea typeface="宋体" pitchFamily="2" charset="-122"/>
                </a:rPr>
                <a:t>面试报名</a:t>
              </a:r>
              <a:endParaRPr lang="zh-CN" altLang="en-US" sz="1000" dirty="0">
                <a:latin typeface="Arial" panose="02080604020202020204" pitchFamily="34" charset="0"/>
                <a:ea typeface="宋体" pitchFamily="2" charset="-122"/>
              </a:endParaRPr>
            </a:p>
          </p:txBody>
        </p:sp>
        <p:sp>
          <p:nvSpPr>
            <p:cNvPr id="2055" name="圆角矩形 3080"/>
            <p:cNvSpPr/>
            <p:nvPr/>
          </p:nvSpPr>
          <p:spPr>
            <a:xfrm>
              <a:off x="3486" y="421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80604020202020204" pitchFamily="34" charset="0"/>
                  <a:ea typeface="宋体" pitchFamily="2" charset="-122"/>
                </a:rPr>
                <a:t>选择面试的考区和面试的科目</a:t>
              </a:r>
              <a:endParaRPr lang="zh-CN" altLang="en-US" sz="1000">
                <a:latin typeface="Arial" panose="02080604020202020204" pitchFamily="34" charset="0"/>
                <a:ea typeface="宋体" pitchFamily="2" charset="-122"/>
              </a:endParaRPr>
            </a:p>
          </p:txBody>
        </p:sp>
        <p:sp>
          <p:nvSpPr>
            <p:cNvPr id="2056" name="圆角矩形 3081"/>
            <p:cNvSpPr/>
            <p:nvPr/>
          </p:nvSpPr>
          <p:spPr>
            <a:xfrm>
              <a:off x="3486" y="5561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80604020202020204" pitchFamily="34" charset="0"/>
                  <a:ea typeface="宋体" pitchFamily="2" charset="-122"/>
                </a:rPr>
                <a:t>面试提交成功，等待现场审核</a:t>
              </a:r>
              <a:endParaRPr lang="zh-CN" altLang="en-US" sz="1000">
                <a:latin typeface="Arial" panose="02080604020202020204" pitchFamily="34" charset="0"/>
                <a:ea typeface="宋体" pitchFamily="2" charset="-122"/>
              </a:endParaRPr>
            </a:p>
          </p:txBody>
        </p:sp>
        <p:sp>
          <p:nvSpPr>
            <p:cNvPr id="2057" name="圆角矩形 3082"/>
            <p:cNvSpPr/>
            <p:nvPr/>
          </p:nvSpPr>
          <p:spPr>
            <a:xfrm>
              <a:off x="1651" y="6975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sz="1000" dirty="0">
                  <a:latin typeface="Arial" panose="02080604020202020204" pitchFamily="34" charset="0"/>
                  <a:ea typeface="宋体" pitchFamily="2" charset="-122"/>
                </a:rPr>
                <a:t>在规定时间内到考区指定现场确认点现场审核成功</a:t>
              </a:r>
              <a:endParaRPr lang="zh-CN" sz="1000" dirty="0">
                <a:latin typeface="Arial" panose="02080604020202020204" pitchFamily="34" charset="0"/>
                <a:ea typeface="宋体" pitchFamily="2" charset="-122"/>
              </a:endParaRPr>
            </a:p>
          </p:txBody>
        </p:sp>
        <p:sp>
          <p:nvSpPr>
            <p:cNvPr id="2058" name="圆角矩形 3083"/>
            <p:cNvSpPr/>
            <p:nvPr/>
          </p:nvSpPr>
          <p:spPr>
            <a:xfrm>
              <a:off x="5368" y="6922"/>
              <a:ext cx="2850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sz="1000" dirty="0">
                  <a:latin typeface="Arial" panose="02080604020202020204" pitchFamily="34" charset="0"/>
                  <a:ea typeface="宋体" pitchFamily="2" charset="-122"/>
                </a:rPr>
                <a:t>未审核成功，请提交</a:t>
              </a:r>
              <a:r>
                <a:rPr lang="zh-CN" sz="1000" dirty="0" smtClean="0">
                  <a:latin typeface="Arial" panose="02080604020202020204" pitchFamily="34" charset="0"/>
                  <a:ea typeface="宋体" pitchFamily="2" charset="-122"/>
                </a:rPr>
                <a:t>补充</a:t>
              </a:r>
              <a:r>
                <a:rPr lang="zh-CN" altLang="en-US" sz="1000" dirty="0" smtClean="0">
                  <a:latin typeface="Arial" panose="02080604020202020204" pitchFamily="34" charset="0"/>
                  <a:ea typeface="宋体" pitchFamily="2" charset="-122"/>
                </a:rPr>
                <a:t>材料，</a:t>
              </a:r>
              <a:r>
                <a:rPr lang="zh-CN" altLang="en-US" sz="1000" dirty="0" smtClean="0"/>
                <a:t>前往</a:t>
              </a:r>
              <a:r>
                <a:rPr lang="zh-CN" sz="1000" dirty="0" smtClean="0">
                  <a:latin typeface="Arial" panose="02080604020202020204" pitchFamily="34" charset="0"/>
                  <a:ea typeface="宋体" pitchFamily="2" charset="-122"/>
                </a:rPr>
                <a:t>确认</a:t>
              </a:r>
              <a:r>
                <a:rPr lang="zh-CN" sz="1000" dirty="0">
                  <a:latin typeface="Arial" panose="02080604020202020204" pitchFamily="34" charset="0"/>
                  <a:ea typeface="宋体" pitchFamily="2" charset="-122"/>
                </a:rPr>
                <a:t>点重新审核</a:t>
              </a:r>
              <a:endParaRPr lang="zh-CN" sz="1000" dirty="0">
                <a:latin typeface="Arial" panose="02080604020202020204" pitchFamily="34" charset="0"/>
                <a:ea typeface="宋体" pitchFamily="2" charset="-122"/>
              </a:endParaRPr>
            </a:p>
          </p:txBody>
        </p:sp>
        <p:sp>
          <p:nvSpPr>
            <p:cNvPr id="2059" name="圆角矩形 3084"/>
            <p:cNvSpPr/>
            <p:nvPr/>
          </p:nvSpPr>
          <p:spPr>
            <a:xfrm>
              <a:off x="3642" y="8389"/>
              <a:ext cx="2721" cy="57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80604020202020204" pitchFamily="34" charset="0"/>
                  <a:ea typeface="宋体" pitchFamily="2" charset="-122"/>
                </a:rPr>
                <a:t>缴纳考试费用</a:t>
              </a:r>
              <a:endParaRPr lang="zh-CN" altLang="en-US" sz="1000">
                <a:latin typeface="Arial" panose="02080604020202020204" pitchFamily="34" charset="0"/>
                <a:ea typeface="宋体" pitchFamily="2" charset="-122"/>
              </a:endParaRPr>
            </a:p>
          </p:txBody>
        </p:sp>
        <p:cxnSp>
          <p:nvCxnSpPr>
            <p:cNvPr id="2067" name="直接箭头连接符 3092"/>
            <p:cNvCxnSpPr>
              <a:stCxn id="2055" idx="2"/>
              <a:endCxn id="2056" idx="0"/>
            </p:cNvCxnSpPr>
            <p:nvPr/>
          </p:nvCxnSpPr>
          <p:spPr>
            <a:xfrm>
              <a:off x="4847" y="5003"/>
              <a:ext cx="0" cy="558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68" name="直接箭头连接符 3093"/>
            <p:cNvCxnSpPr>
              <a:stCxn id="2056" idx="2"/>
              <a:endCxn id="2057" idx="0"/>
            </p:cNvCxnSpPr>
            <p:nvPr/>
          </p:nvCxnSpPr>
          <p:spPr>
            <a:xfrm flipH="true">
              <a:off x="3012" y="6354"/>
              <a:ext cx="1835" cy="621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triangle" w="med" len="med"/>
            </a:ln>
          </p:spPr>
        </p:cxnSp>
        <p:cxnSp>
          <p:nvCxnSpPr>
            <p:cNvPr id="2069" name="直接箭头连接符 3094"/>
            <p:cNvCxnSpPr>
              <a:stCxn id="2056" idx="2"/>
              <a:endCxn id="2058" idx="0"/>
            </p:cNvCxnSpPr>
            <p:nvPr/>
          </p:nvCxnSpPr>
          <p:spPr>
            <a:xfrm rot="16200000" flipH="true">
              <a:off x="5536" y="5665"/>
              <a:ext cx="568" cy="1946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cxnSp>
          <p:nvCxnSpPr>
            <p:cNvPr id="2071" name="直接箭头连接符 3096"/>
            <p:cNvCxnSpPr>
              <a:stCxn id="2057" idx="2"/>
              <a:endCxn id="2059" idx="0"/>
            </p:cNvCxnSpPr>
            <p:nvPr/>
          </p:nvCxnSpPr>
          <p:spPr>
            <a:xfrm>
              <a:off x="3012" y="7768"/>
              <a:ext cx="1991" cy="621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triangle" w="med" len="med"/>
            </a:ln>
          </p:spPr>
        </p:cxnSp>
      </p:grpSp>
      <p:sp>
        <p:nvSpPr>
          <p:cNvPr id="4" name="矩形 3"/>
          <p:cNvSpPr/>
          <p:nvPr/>
        </p:nvSpPr>
        <p:spPr>
          <a:xfrm>
            <a:off x="5363845" y="2837180"/>
            <a:ext cx="1892935" cy="57594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>
                <a:solidFill>
                  <a:schemeClr val="tx1"/>
                </a:solidFill>
              </a:rPr>
              <a:t>选择报考类别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2050" idx="2"/>
            <a:endCxn id="2051" idx="0"/>
          </p:cNvCxnSpPr>
          <p:nvPr/>
        </p:nvCxnSpPr>
        <p:spPr>
          <a:xfrm rot="5400000">
            <a:off x="4113020" y="1230037"/>
            <a:ext cx="360751" cy="1128714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2050" idx="2"/>
          </p:cNvCxnSpPr>
          <p:nvPr/>
        </p:nvCxnSpPr>
        <p:spPr>
          <a:xfrm rot="16200000" flipH="true">
            <a:off x="5385042" y="1086729"/>
            <a:ext cx="360196" cy="1414776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2051" idx="2"/>
            <a:endCxn id="2053" idx="0"/>
          </p:cNvCxnSpPr>
          <p:nvPr/>
        </p:nvCxnSpPr>
        <p:spPr>
          <a:xfrm flipH="true">
            <a:off x="3623945" y="2477770"/>
            <a:ext cx="105410" cy="40513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2052" idx="2"/>
          </p:cNvCxnSpPr>
          <p:nvPr/>
        </p:nvCxnSpPr>
        <p:spPr>
          <a:xfrm flipH="true">
            <a:off x="3758565" y="2477770"/>
            <a:ext cx="2497455" cy="35941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/>
          <p:cNvSpPr txBox="true"/>
          <p:nvPr/>
        </p:nvSpPr>
        <p:spPr>
          <a:xfrm>
            <a:off x="2632075" y="437515"/>
            <a:ext cx="40551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/>
              <a:t>面试报名流程图</a:t>
            </a:r>
            <a:endParaRPr lang="zh-CN" altLang="en-US" sz="2400"/>
          </a:p>
        </p:txBody>
      </p:sp>
      <p:sp>
        <p:nvSpPr>
          <p:cNvPr id="3" name="文本框 2"/>
          <p:cNvSpPr txBox="true"/>
          <p:nvPr/>
        </p:nvSpPr>
        <p:spPr>
          <a:xfrm>
            <a:off x="1261110" y="130810"/>
            <a:ext cx="902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/>
              <a:t>附件</a:t>
            </a:r>
            <a:endParaRPr lang="zh-CN" altLang="en-US" sz="1400"/>
          </a:p>
        </p:txBody>
      </p:sp>
      <p:cxnSp>
        <p:nvCxnSpPr>
          <p:cNvPr id="5" name="直接箭头连接符 4"/>
          <p:cNvCxnSpPr>
            <a:stCxn id="2053" idx="3"/>
            <a:endCxn id="4" idx="1"/>
          </p:cNvCxnSpPr>
          <p:nvPr/>
        </p:nvCxnSpPr>
        <p:spPr>
          <a:xfrm flipV="true">
            <a:off x="4487545" y="3125470"/>
            <a:ext cx="876300" cy="3492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>
            <a:stCxn id="4" idx="2"/>
            <a:endCxn id="2055" idx="0"/>
          </p:cNvCxnSpPr>
          <p:nvPr/>
        </p:nvCxnSpPr>
        <p:spPr>
          <a:xfrm flipH="true">
            <a:off x="4789170" y="3413125"/>
            <a:ext cx="1521460" cy="36830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2058" idx="1"/>
            <a:endCxn id="2057" idx="3"/>
          </p:cNvCxnSpPr>
          <p:nvPr/>
        </p:nvCxnSpPr>
        <p:spPr>
          <a:xfrm flipH="true">
            <a:off x="4487545" y="5752465"/>
            <a:ext cx="632460" cy="3365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WPS 演示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Nimbus Roman No9 L</vt:lpstr>
      <vt:lpstr>方正书宋_GBK</vt:lpstr>
      <vt:lpstr>微软雅黑</vt:lpstr>
      <vt:lpstr>黑体</vt:lpstr>
      <vt:lpstr>宋体</vt:lpstr>
      <vt:lpstr>Arial Unicode MS</vt:lpstr>
      <vt:lpstr>Calibri</vt:lpstr>
      <vt:lpstr>DejaVu Sans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huanghe</cp:lastModifiedBy>
  <cp:revision>13</cp:revision>
  <dcterms:created xsi:type="dcterms:W3CDTF">2021-04-12T00:41:58Z</dcterms:created>
  <dcterms:modified xsi:type="dcterms:W3CDTF">2021-04-12T00:41:58Z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2052-11.8.2.9864</vt:lpwstr>
  </property>
</Properties>
</file>